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Lst>
  <p:sldSz cy="10282225" cx="1828005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940982896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94098289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b720e481a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2b720e481a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97543e84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297543e84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1.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nvSpPr>
        <p:spPr>
          <a:xfrm>
            <a:off x="699950" y="3341800"/>
            <a:ext cx="16165800" cy="2113500"/>
          </a:xfrm>
          <a:prstGeom prst="rect">
            <a:avLst/>
          </a:prstGeom>
          <a:noFill/>
          <a:ln>
            <a:noFill/>
          </a:ln>
        </p:spPr>
        <p:txBody>
          <a:bodyPr anchorCtr="0" anchor="b" bIns="182750" lIns="182750" spcFirstLastPara="1" rIns="182750" wrap="square" tIns="182750">
            <a:noAutofit/>
          </a:bodyPr>
          <a:lstStyle/>
          <a:p>
            <a:pPr indent="0" lvl="0" marL="0" rtl="0" algn="l">
              <a:spcBef>
                <a:spcPts val="0"/>
              </a:spcBef>
              <a:spcAft>
                <a:spcPts val="0"/>
              </a:spcAft>
              <a:buNone/>
            </a:pPr>
            <a:r>
              <a:rPr lang="en" sz="9596">
                <a:solidFill>
                  <a:srgbClr val="FFFFFF"/>
                </a:solidFill>
                <a:latin typeface="Calibri"/>
                <a:ea typeface="Calibri"/>
                <a:cs typeface="Calibri"/>
                <a:sym typeface="Calibri"/>
              </a:rPr>
              <a:t>Image watermarking</a:t>
            </a:r>
            <a:endParaRPr sz="9596">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7" y="1777588"/>
            <a:ext cx="17416766" cy="8039384"/>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Why watermarking?</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Watermarking techniques</a:t>
            </a:r>
            <a:endParaRPr sz="3997">
              <a:solidFill>
                <a:srgbClr val="434343"/>
              </a:solidFill>
            </a:endParaRPr>
          </a:p>
          <a:p>
            <a:pPr indent="-723085" lvl="0" marL="913585" marR="0" rtl="0" algn="l">
              <a:lnSpc>
                <a:spcPct val="115000"/>
              </a:lnSpc>
              <a:spcBef>
                <a:spcPts val="1600"/>
              </a:spcBef>
              <a:spcAft>
                <a:spcPts val="0"/>
              </a:spcAft>
              <a:buClr>
                <a:srgbClr val="434343"/>
              </a:buClr>
              <a:buSzPts val="3997"/>
              <a:buFont typeface="Calibri"/>
              <a:buChar char="●"/>
            </a:pPr>
            <a:r>
              <a:rPr lang="en" sz="3997">
                <a:solidFill>
                  <a:srgbClr val="434343"/>
                </a:solidFill>
              </a:rPr>
              <a:t>Code: watermark an image</a:t>
            </a:r>
            <a:endParaRPr sz="3997">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4"/>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Why watermarking?</a:t>
            </a:r>
            <a:endParaRPr sz="4395"/>
          </a:p>
        </p:txBody>
      </p:sp>
      <p:sp>
        <p:nvSpPr>
          <p:cNvPr id="156" name="Google Shape;156;p44"/>
          <p:cNvSpPr txBox="1"/>
          <p:nvPr>
            <p:ph idx="4294967295" type="body"/>
          </p:nvPr>
        </p:nvSpPr>
        <p:spPr>
          <a:xfrm>
            <a:off x="618875" y="1847175"/>
            <a:ext cx="16993500" cy="5432700"/>
          </a:xfrm>
          <a:prstGeom prst="rect">
            <a:avLst/>
          </a:prstGeom>
          <a:noFill/>
          <a:ln>
            <a:noFill/>
          </a:ln>
        </p:spPr>
        <p:txBody>
          <a:bodyPr anchorCtr="0" anchor="t" bIns="182675" lIns="182675" spcFirstLastPara="1" rIns="182675" wrap="square" tIns="182675">
            <a:noAutofit/>
          </a:bodyPr>
          <a:lstStyle/>
          <a:p>
            <a:pPr indent="-482409" lvl="0" marL="457200" marR="0" rtl="0" algn="l">
              <a:lnSpc>
                <a:spcPct val="115000"/>
              </a:lnSpc>
              <a:spcBef>
                <a:spcPts val="1600"/>
              </a:spcBef>
              <a:spcAft>
                <a:spcPts val="0"/>
              </a:spcAft>
              <a:buClr>
                <a:srgbClr val="434343"/>
              </a:buClr>
              <a:buSzPts val="3997"/>
              <a:buChar char="●"/>
            </a:pPr>
            <a:r>
              <a:rPr lang="en" sz="3997">
                <a:solidFill>
                  <a:srgbClr val="434343"/>
                </a:solidFill>
              </a:rPr>
              <a:t>A digital </a:t>
            </a:r>
            <a:r>
              <a:rPr b="1" lang="en" sz="3997">
                <a:solidFill>
                  <a:srgbClr val="434343"/>
                </a:solidFill>
              </a:rPr>
              <a:t>watermark</a:t>
            </a:r>
            <a:r>
              <a:rPr lang="en" sz="3997">
                <a:solidFill>
                  <a:srgbClr val="434343"/>
                </a:solidFill>
              </a:rPr>
              <a:t> is any kind of information that can be added to an image </a:t>
            </a:r>
            <a:r>
              <a:rPr b="1" lang="en" sz="3997">
                <a:solidFill>
                  <a:srgbClr val="434343"/>
                </a:solidFill>
              </a:rPr>
              <a:t>in order to clearly identify the ownership of its copyright</a:t>
            </a:r>
            <a:endParaRPr b="1" sz="3997">
              <a:solidFill>
                <a:srgbClr val="434343"/>
              </a:solidFill>
            </a:endParaRPr>
          </a:p>
          <a:p>
            <a:pPr indent="0" lvl="0" marL="0" marR="0" rtl="0" algn="l">
              <a:lnSpc>
                <a:spcPct val="115000"/>
              </a:lnSpc>
              <a:spcBef>
                <a:spcPts val="1600"/>
              </a:spcBef>
              <a:spcAft>
                <a:spcPts val="0"/>
              </a:spcAft>
              <a:buNone/>
            </a:pPr>
            <a:r>
              <a:t/>
            </a:r>
            <a:endParaRPr b="1" sz="1000">
              <a:solidFill>
                <a:srgbClr val="434343"/>
              </a:solidFill>
            </a:endParaRPr>
          </a:p>
          <a:p>
            <a:pPr indent="-482409" lvl="0" marL="457200" marR="0" rtl="0" algn="l">
              <a:lnSpc>
                <a:spcPct val="115000"/>
              </a:lnSpc>
              <a:spcBef>
                <a:spcPts val="1600"/>
              </a:spcBef>
              <a:spcAft>
                <a:spcPts val="0"/>
              </a:spcAft>
              <a:buClr>
                <a:srgbClr val="434343"/>
              </a:buClr>
              <a:buSzPts val="3997"/>
              <a:buChar char="●"/>
            </a:pPr>
            <a:r>
              <a:rPr lang="en" sz="3997">
                <a:solidFill>
                  <a:srgbClr val="434343"/>
                </a:solidFill>
              </a:rPr>
              <a:t>Therefore you can </a:t>
            </a:r>
            <a:r>
              <a:rPr b="1" lang="en" sz="3997">
                <a:solidFill>
                  <a:srgbClr val="434343"/>
                </a:solidFill>
              </a:rPr>
              <a:t>prevent</a:t>
            </a:r>
            <a:r>
              <a:rPr lang="en" sz="3997">
                <a:solidFill>
                  <a:srgbClr val="434343"/>
                </a:solidFill>
              </a:rPr>
              <a:t> anybody from:</a:t>
            </a:r>
            <a:endParaRPr sz="3997">
              <a:solidFill>
                <a:srgbClr val="434343"/>
              </a:solidFill>
            </a:endParaRPr>
          </a:p>
          <a:p>
            <a:pPr indent="-482409" lvl="1" marL="914400" marR="0" rtl="0" algn="l">
              <a:lnSpc>
                <a:spcPct val="115000"/>
              </a:lnSpc>
              <a:spcBef>
                <a:spcPts val="0"/>
              </a:spcBef>
              <a:spcAft>
                <a:spcPts val="0"/>
              </a:spcAft>
              <a:buClr>
                <a:srgbClr val="434343"/>
              </a:buClr>
              <a:buSzPts val="3997"/>
              <a:buChar char="○"/>
            </a:pPr>
            <a:r>
              <a:rPr lang="en" sz="3997">
                <a:solidFill>
                  <a:srgbClr val="434343"/>
                </a:solidFill>
              </a:rPr>
              <a:t>copying/modifying your image</a:t>
            </a:r>
            <a:endParaRPr sz="3997">
              <a:solidFill>
                <a:srgbClr val="434343"/>
              </a:solidFill>
            </a:endParaRPr>
          </a:p>
          <a:p>
            <a:pPr indent="-482409" lvl="1" marL="914400" marR="0" rtl="0" algn="l">
              <a:lnSpc>
                <a:spcPct val="115000"/>
              </a:lnSpc>
              <a:spcBef>
                <a:spcPts val="0"/>
              </a:spcBef>
              <a:spcAft>
                <a:spcPts val="0"/>
              </a:spcAft>
              <a:buClr>
                <a:srgbClr val="434343"/>
              </a:buClr>
              <a:buSzPts val="3997"/>
              <a:buChar char="○"/>
            </a:pPr>
            <a:r>
              <a:rPr lang="en" sz="3997">
                <a:solidFill>
                  <a:srgbClr val="434343"/>
                </a:solidFill>
              </a:rPr>
              <a:t>trying to remove the watermark</a:t>
            </a:r>
            <a:endParaRPr sz="3997">
              <a:solidFill>
                <a:srgbClr val="434343"/>
              </a:solidFill>
            </a:endParaRPr>
          </a:p>
          <a:p>
            <a:pPr indent="-482409" lvl="1" marL="914400" marR="0" rtl="0" algn="l">
              <a:lnSpc>
                <a:spcPct val="115000"/>
              </a:lnSpc>
              <a:spcBef>
                <a:spcPts val="0"/>
              </a:spcBef>
              <a:spcAft>
                <a:spcPts val="0"/>
              </a:spcAft>
              <a:buClr>
                <a:srgbClr val="434343"/>
              </a:buClr>
              <a:buSzPts val="3997"/>
              <a:buChar char="○"/>
            </a:pPr>
            <a:r>
              <a:rPr lang="en" sz="3997">
                <a:solidFill>
                  <a:srgbClr val="434343"/>
                </a:solidFill>
              </a:rPr>
              <a:t>pretending they’re authors of your image</a:t>
            </a:r>
            <a:endParaRPr sz="3997">
              <a:solidFill>
                <a:srgbClr val="434343"/>
              </a:solidFill>
            </a:endParaRPr>
          </a:p>
        </p:txBody>
      </p:sp>
      <p:grpSp>
        <p:nvGrpSpPr>
          <p:cNvPr id="157" name="Google Shape;157;p44"/>
          <p:cNvGrpSpPr/>
          <p:nvPr/>
        </p:nvGrpSpPr>
        <p:grpSpPr>
          <a:xfrm>
            <a:off x="6777500" y="5244099"/>
            <a:ext cx="10968275" cy="4198749"/>
            <a:chOff x="6777500" y="5244099"/>
            <a:chExt cx="10968275" cy="4198749"/>
          </a:xfrm>
        </p:grpSpPr>
        <p:pic>
          <p:nvPicPr>
            <p:cNvPr id="158" name="Google Shape;158;p44"/>
            <p:cNvPicPr preferRelativeResize="0"/>
            <p:nvPr/>
          </p:nvPicPr>
          <p:blipFill>
            <a:blip r:embed="rId3">
              <a:alphaModFix/>
            </a:blip>
            <a:stretch>
              <a:fillRect/>
            </a:stretch>
          </p:blipFill>
          <p:spPr>
            <a:xfrm>
              <a:off x="11422975" y="5244099"/>
              <a:ext cx="6322800" cy="4198749"/>
            </a:xfrm>
            <a:prstGeom prst="rect">
              <a:avLst/>
            </a:prstGeom>
            <a:noFill/>
            <a:ln>
              <a:noFill/>
            </a:ln>
          </p:spPr>
        </p:pic>
        <p:sp>
          <p:nvSpPr>
            <p:cNvPr id="159" name="Google Shape;159;p44"/>
            <p:cNvSpPr/>
            <p:nvPr/>
          </p:nvSpPr>
          <p:spPr>
            <a:xfrm>
              <a:off x="11995625" y="6687825"/>
              <a:ext cx="4989300" cy="12042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4"/>
            <p:cNvSpPr/>
            <p:nvPr/>
          </p:nvSpPr>
          <p:spPr>
            <a:xfrm>
              <a:off x="6777500" y="7864050"/>
              <a:ext cx="4157100" cy="6426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0000"/>
                  </a:solidFill>
                </a:rPr>
                <a:t>TEXTUAL WATERMARK</a:t>
              </a:r>
              <a:endParaRPr b="1" sz="2400">
                <a:solidFill>
                  <a:srgbClr val="FF0000"/>
                </a:solidFill>
              </a:endParaRPr>
            </a:p>
          </p:txBody>
        </p:sp>
        <p:cxnSp>
          <p:nvCxnSpPr>
            <p:cNvPr id="161" name="Google Shape;161;p44"/>
            <p:cNvCxnSpPr>
              <a:stCxn id="160" idx="3"/>
              <a:endCxn id="159" idx="1"/>
            </p:cNvCxnSpPr>
            <p:nvPr/>
          </p:nvCxnSpPr>
          <p:spPr>
            <a:xfrm flipH="1" rot="10800000">
              <a:off x="10934600" y="7289850"/>
              <a:ext cx="1061100" cy="895500"/>
            </a:xfrm>
            <a:prstGeom prst="straightConnector1">
              <a:avLst/>
            </a:prstGeom>
            <a:noFill/>
            <a:ln cap="flat" cmpd="sng" w="76200">
              <a:solidFill>
                <a:srgbClr val="FF0000"/>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45"/>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Watermarking techniques</a:t>
            </a:r>
            <a:endParaRPr sz="4395"/>
          </a:p>
        </p:txBody>
      </p:sp>
      <p:sp>
        <p:nvSpPr>
          <p:cNvPr id="167" name="Google Shape;167;p45"/>
          <p:cNvSpPr txBox="1"/>
          <p:nvPr>
            <p:ph idx="4294967295" type="body"/>
          </p:nvPr>
        </p:nvSpPr>
        <p:spPr>
          <a:xfrm>
            <a:off x="618875" y="1847175"/>
            <a:ext cx="17045400" cy="3836100"/>
          </a:xfrm>
          <a:prstGeom prst="rect">
            <a:avLst/>
          </a:prstGeom>
          <a:noFill/>
          <a:ln>
            <a:noFill/>
          </a:ln>
        </p:spPr>
        <p:txBody>
          <a:bodyPr anchorCtr="0" anchor="t" bIns="182675" lIns="182675" spcFirstLastPara="1" rIns="182675" wrap="square" tIns="182675">
            <a:noAutofit/>
          </a:bodyPr>
          <a:lstStyle/>
          <a:p>
            <a:pPr indent="0" lvl="0" marL="0" marR="0" rtl="0" algn="l">
              <a:lnSpc>
                <a:spcPct val="115000"/>
              </a:lnSpc>
              <a:spcBef>
                <a:spcPts val="1600"/>
              </a:spcBef>
              <a:spcAft>
                <a:spcPts val="0"/>
              </a:spcAft>
              <a:buNone/>
            </a:pPr>
            <a:r>
              <a:rPr lang="en" sz="3997">
                <a:solidFill>
                  <a:srgbClr val="434343"/>
                </a:solidFill>
              </a:rPr>
              <a:t>A watermark needs to be robust so that it cannot be removed nor sophisticated</a:t>
            </a:r>
            <a:endParaRPr sz="3997">
              <a:solidFill>
                <a:srgbClr val="434343"/>
              </a:solidFill>
            </a:endParaRPr>
          </a:p>
          <a:p>
            <a:pPr indent="0" lvl="0" marL="0" marR="0" rtl="0" algn="l">
              <a:lnSpc>
                <a:spcPct val="115000"/>
              </a:lnSpc>
              <a:spcBef>
                <a:spcPts val="1600"/>
              </a:spcBef>
              <a:spcAft>
                <a:spcPts val="0"/>
              </a:spcAft>
              <a:buNone/>
            </a:pPr>
            <a:r>
              <a:t/>
            </a:r>
            <a:endParaRPr sz="1000">
              <a:solidFill>
                <a:srgbClr val="434343"/>
              </a:solidFill>
            </a:endParaRPr>
          </a:p>
          <a:p>
            <a:pPr indent="0" lvl="0" marL="0" marR="0" rtl="0" algn="l">
              <a:lnSpc>
                <a:spcPct val="115000"/>
              </a:lnSpc>
              <a:spcBef>
                <a:spcPts val="1600"/>
              </a:spcBef>
              <a:spcAft>
                <a:spcPts val="0"/>
              </a:spcAft>
              <a:buNone/>
            </a:pPr>
            <a:r>
              <a:rPr lang="en" sz="3997">
                <a:solidFill>
                  <a:srgbClr val="434343"/>
                </a:solidFill>
              </a:rPr>
              <a:t>The </a:t>
            </a:r>
            <a:r>
              <a:rPr b="1" lang="en" sz="3997">
                <a:solidFill>
                  <a:srgbClr val="434343"/>
                </a:solidFill>
              </a:rPr>
              <a:t>simplest way</a:t>
            </a:r>
            <a:r>
              <a:rPr lang="en" sz="3997">
                <a:solidFill>
                  <a:srgbClr val="434343"/>
                </a:solidFill>
              </a:rPr>
              <a:t> to watermark an image is </a:t>
            </a:r>
            <a:r>
              <a:rPr lang="en" sz="3900">
                <a:solidFill>
                  <a:srgbClr val="434343"/>
                </a:solidFill>
              </a:rPr>
              <a:t>drawing a </a:t>
            </a:r>
            <a:r>
              <a:rPr i="1" lang="en" sz="3900">
                <a:solidFill>
                  <a:srgbClr val="434343"/>
                </a:solidFill>
              </a:rPr>
              <a:t>transparent text</a:t>
            </a:r>
            <a:r>
              <a:rPr lang="en" sz="3900">
                <a:solidFill>
                  <a:srgbClr val="434343"/>
                </a:solidFill>
              </a:rPr>
              <a:t> or </a:t>
            </a:r>
            <a:r>
              <a:rPr i="1" lang="en" sz="3900">
                <a:solidFill>
                  <a:srgbClr val="434343"/>
                </a:solidFill>
              </a:rPr>
              <a:t>logo</a:t>
            </a:r>
            <a:r>
              <a:rPr lang="en" sz="3900">
                <a:solidFill>
                  <a:srgbClr val="434343"/>
                </a:solidFill>
              </a:rPr>
              <a:t> upon the it: the more this “melds” with the image pixels, the better</a:t>
            </a:r>
            <a:endParaRPr sz="3997">
              <a:solidFill>
                <a:srgbClr val="434343"/>
              </a:solidFill>
            </a:endParaRPr>
          </a:p>
        </p:txBody>
      </p:sp>
      <p:sp>
        <p:nvSpPr>
          <p:cNvPr id="168" name="Google Shape;168;p45"/>
          <p:cNvSpPr txBox="1"/>
          <p:nvPr/>
        </p:nvSpPr>
        <p:spPr>
          <a:xfrm>
            <a:off x="695075" y="4771925"/>
            <a:ext cx="16555800" cy="4752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3997">
                <a:solidFill>
                  <a:srgbClr val="434343"/>
                </a:solidFill>
                <a:latin typeface="Calibri"/>
                <a:ea typeface="Calibri"/>
                <a:cs typeface="Calibri"/>
                <a:sym typeface="Calibri"/>
              </a:rPr>
              <a:t>Alternative</a:t>
            </a:r>
            <a:r>
              <a:rPr lang="en" sz="3997">
                <a:solidFill>
                  <a:srgbClr val="434343"/>
                </a:solidFill>
                <a:latin typeface="Calibri"/>
                <a:ea typeface="Calibri"/>
                <a:cs typeface="Calibri"/>
                <a:sym typeface="Calibri"/>
              </a:rPr>
              <a:t> ways can be</a:t>
            </a:r>
            <a:r>
              <a:rPr lang="en" sz="3997">
                <a:solidFill>
                  <a:srgbClr val="434343"/>
                </a:solidFill>
                <a:latin typeface="Calibri"/>
                <a:ea typeface="Calibri"/>
                <a:cs typeface="Calibri"/>
                <a:sym typeface="Calibri"/>
              </a:rPr>
              <a:t>:</a:t>
            </a:r>
            <a:endParaRPr sz="3997">
              <a:solidFill>
                <a:srgbClr val="434343"/>
              </a:solidFill>
              <a:latin typeface="Calibri"/>
              <a:ea typeface="Calibri"/>
              <a:cs typeface="Calibri"/>
              <a:sym typeface="Calibri"/>
            </a:endParaRPr>
          </a:p>
          <a:p>
            <a:pPr indent="-457200" lvl="0" marL="91440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draw a small logo/text and hide it in areas of the image where it is difficult to find and remove → easy, but not so robust</a:t>
            </a:r>
            <a:endParaRPr sz="3600">
              <a:solidFill>
                <a:srgbClr val="434343"/>
              </a:solidFill>
              <a:latin typeface="Calibri"/>
              <a:ea typeface="Calibri"/>
              <a:cs typeface="Calibri"/>
              <a:sym typeface="Calibri"/>
            </a:endParaRPr>
          </a:p>
          <a:p>
            <a:pPr indent="-457200" lvl="0" marL="914400" rtl="0" algn="l">
              <a:lnSpc>
                <a:spcPct val="115000"/>
              </a:lnSpc>
              <a:spcBef>
                <a:spcPts val="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alter the spectral content (frequency domain) of the image → robust, but complex</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46"/>
          <p:cNvSpPr txBox="1"/>
          <p:nvPr>
            <p:ph type="title"/>
          </p:nvPr>
        </p:nvSpPr>
        <p:spPr>
          <a:xfrm>
            <a:off x="980311" y="976048"/>
            <a:ext cx="16060561" cy="8177812"/>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Code: watermark </a:t>
            </a:r>
            <a:endParaRPr/>
          </a:p>
          <a:p>
            <a:pPr indent="0" lvl="0" marL="0" marR="0" rtl="0" algn="l">
              <a:lnSpc>
                <a:spcPct val="100000"/>
              </a:lnSpc>
              <a:spcBef>
                <a:spcPts val="0"/>
              </a:spcBef>
              <a:spcAft>
                <a:spcPts val="0"/>
              </a:spcAft>
              <a:buClr>
                <a:schemeClr val="lt1"/>
              </a:buClr>
              <a:buFont typeface="Calibri"/>
              <a:buNone/>
            </a:pPr>
            <a:r>
              <a:rPr lang="en"/>
              <a:t>an image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4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179" name="Google Shape;179;p47"/>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Why watermarking?</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Watermarking techniques</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Code: watermark an image</a:t>
            </a:r>
            <a:endParaRPr sz="3997">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8"/>
          <p:cNvSpPr txBox="1"/>
          <p:nvPr>
            <p:ph type="ctrTitle"/>
          </p:nvPr>
        </p:nvSpPr>
        <p:spPr>
          <a:xfrm>
            <a:off x="780954" y="3636866"/>
            <a:ext cx="16436587" cy="1866336"/>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Taking a screenshot</a:t>
            </a:r>
            <a:endParaRPr b="0" i="0" sz="9596" u="none" cap="none" strike="noStrike">
              <a:solidFill>
                <a:schemeClr val="lt1"/>
              </a:solidFill>
              <a:latin typeface="Calibri"/>
              <a:ea typeface="Calibri"/>
              <a:cs typeface="Calibri"/>
              <a:sym typeface="Calibri"/>
            </a:endParaRPr>
          </a:p>
        </p:txBody>
      </p:sp>
      <p:sp>
        <p:nvSpPr>
          <p:cNvPr id="185" name="Google Shape;185;p48"/>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